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1_4D34A9BE.xml" ContentType="application/vnd.ms-powerpoint.comments+xml"/>
  <Override PartName="/ppt/comments/modernComment_10A_AE3EAE88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5" r:id="rId2"/>
    <p:sldId id="256" r:id="rId3"/>
    <p:sldId id="264" r:id="rId4"/>
    <p:sldId id="257" r:id="rId5"/>
    <p:sldId id="266" r:id="rId6"/>
    <p:sldId id="267" r:id="rId7"/>
    <p:sldId id="268" r:id="rId8"/>
    <p:sldId id="272" r:id="rId9"/>
    <p:sldId id="273" r:id="rId10"/>
    <p:sldId id="274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677A0-8290-6EA4-EE7A-503668C95FF6}" v="1802" dt="2026-03-01T02:23:24.166"/>
    <p1510:client id="{21EFF8C3-CC91-6742-8719-D6F855368DF7}" v="4" dt="2026-03-01T11:06:18.361"/>
    <p1510:client id="{38EC4054-A6BC-430C-E95A-33C7C6726766}" v="4" dt="2026-03-01T10:57:14.086"/>
    <p1510:client id="{4CFA5657-2372-FD6D-F1B7-5A576139ACA5}" v="21" dt="2026-03-01T11:45:06.483"/>
    <p1510:client id="{72A2190E-DD0F-CD65-3649-1927015D9DED}" v="10" dt="2026-03-01T10:38:53.494"/>
    <p1510:client id="{85762144-B4CB-36A0-D808-BDB3C9D08E56}" v="2" dt="2026-03-01T02:04:14.013"/>
    <p1510:client id="{B28C724B-60E4-494D-8B08-5C8DCC9ACDB3}" v="104" dt="2026-03-01T10:28:11.420"/>
    <p1510:client id="{C1DB71CD-CCEF-EEBE-F9E7-F8BAFF8A1E3B}" v="27" dt="2026-03-01T11:24:31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1_4D34A9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E398C9-8335-4CED-A25E-D317CDE3FF5B}" authorId="{95582667-6102-27E7-ED8E-01A166EB4B6B}" created="2026-03-01T01:36:50.9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5296958" sldId="257"/>
      <ac:spMk id="3" creationId="{CCB44DB2-3671-9227-93E6-6B0F6669609D}"/>
      <ac:txMk cp="0" len="322">
        <ac:context len="332" hash="1822203143"/>
      </ac:txMk>
    </ac:txMkLst>
    <p188:pos x="3218155" y="2907436"/>
    <p188:txBody>
      <a:bodyPr/>
      <a:lstStyle/>
      <a:p>
        <a:r>
          <a:rPr lang="en-US"/>
          <a:t>give this to AI to rephrase for you</a:t>
        </a:r>
      </a:p>
    </p188:txBody>
  </p188:cm>
</p188:cmLst>
</file>

<file path=ppt/comments/modernComment_10A_AE3EAE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B05DAD-8A68-49EB-9F29-A330B9927D54}" authorId="{95582667-6102-27E7-ED8E-01A166EB4B6B}" created="2026-03-01T01:48:48.2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23343496" sldId="266"/>
      <ac:spMk id="3" creationId="{8178F982-2137-EE74-1F18-A272491C3DDE}"/>
      <ac:txMk cp="254" len="5">
        <ac:context len="488" hash="3759320550"/>
      </ac:txMk>
    </ac:txMkLst>
    <p188:pos x="2404368" y="850776"/>
    <p188:txBody>
      <a:bodyPr/>
      <a:lstStyle/>
      <a:p>
        <a:r>
          <a:rPr lang="en-US"/>
          <a:t>​
https://www.sciencedirect.com/science/article/pii/S2667010021003383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02819-DD96-4A74-BA94-FA0A34D01DDF}" type="datetimeFigureOut">
              <a:t>3/1/2026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82D96-CDD6-421D-A0D7-AB02B86068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89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eur-ws.org/Vol-2637/paper9.pdf#page=7.3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eur-ws.org/Vol-2637/paper9.pdf#page=7.3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Numerical feedback alone has no significant </a:t>
            </a:r>
            <a:r>
              <a:rPr lang="en-US" err="1"/>
              <a:t>effecton</a:t>
            </a:r>
            <a:r>
              <a:rPr lang="en-US"/>
              <a:t> vividness. However, numerical feedback as well as visual and numerical </a:t>
            </a:r>
            <a:r>
              <a:rPr lang="en-US" err="1"/>
              <a:t>feedbackcombined</a:t>
            </a:r>
            <a:r>
              <a:rPr lang="en-US"/>
              <a:t> have a positive and significant effect on information quality, while </a:t>
            </a:r>
            <a:r>
              <a:rPr lang="en-US" err="1"/>
              <a:t>visualfeedback</a:t>
            </a:r>
            <a:r>
              <a:rPr lang="en-US"/>
              <a:t> alone, in reference to gamified information presentation, has no effect on in-formation quality. Further, both vividness and information quality show positive </a:t>
            </a:r>
            <a:r>
              <a:rPr lang="en-US" err="1"/>
              <a:t>sig</a:t>
            </a:r>
            <a:r>
              <a:rPr lang="en-US"/>
              <a:t>-</a:t>
            </a:r>
            <a:r>
              <a:rPr lang="en-US" err="1"/>
              <a:t>nificant</a:t>
            </a:r>
            <a:r>
              <a:rPr lang="en-US"/>
              <a:t> effects on pro-environmental behavior intention.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hlinkClick r:id="rId3"/>
              </a:rPr>
              <a:t>https://ceur-ws.org/Vol-2637/paper9.pdf#page=7.32</a:t>
            </a:r>
            <a:r>
              <a:rPr lang="en-US"/>
              <a:t> 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2D96-CDD6-421D-A0D7-AB02B86068FB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903A-6133-79FE-A149-0C288A325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A6BB8-6B1E-B98F-AE09-97E6A143B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62E38-BCEC-F3DF-E30E-097B88823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Numerical feedback alone has no significant </a:t>
            </a:r>
            <a:r>
              <a:rPr lang="en-US" err="1"/>
              <a:t>effecton</a:t>
            </a:r>
            <a:r>
              <a:rPr lang="en-US"/>
              <a:t> vividness. However, numerical feedback as well as visual and numerical </a:t>
            </a:r>
            <a:r>
              <a:rPr lang="en-US" err="1"/>
              <a:t>feedbackcombined</a:t>
            </a:r>
            <a:r>
              <a:rPr lang="en-US"/>
              <a:t> have a positive and significant effect on information quality, while </a:t>
            </a:r>
            <a:r>
              <a:rPr lang="en-US" err="1"/>
              <a:t>visualfeedback</a:t>
            </a:r>
            <a:r>
              <a:rPr lang="en-US"/>
              <a:t> alone, in reference to gamified information presentation, has no effect on in-formation quality. Further, both vividness and information quality show positive </a:t>
            </a:r>
            <a:r>
              <a:rPr lang="en-US" err="1"/>
              <a:t>sig</a:t>
            </a:r>
            <a:r>
              <a:rPr lang="en-US"/>
              <a:t>-</a:t>
            </a:r>
            <a:r>
              <a:rPr lang="en-US" err="1"/>
              <a:t>nificant</a:t>
            </a:r>
            <a:r>
              <a:rPr lang="en-US"/>
              <a:t> effects on pro-environmental behavior intention.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hlinkClick r:id="rId3"/>
              </a:rPr>
              <a:t>https://ceur-ws.org/Vol-2637/paper9.pdf#page=7.32</a:t>
            </a:r>
            <a:r>
              <a:rPr lang="en-US"/>
              <a:t> 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DF096-6434-C3A2-E680-9E10465B7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2D96-CDD6-421D-A0D7-AB02B86068FB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3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0C804-1C91-DBE7-FC3B-8D9905736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2F57C-9D96-8EC1-B792-0968C52CB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287D2-89D9-D0BD-D694-B489BF43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79EE2-53A1-24E1-6230-072FF975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B2F29-7A4A-34DA-FA97-670F8DFD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7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8505-A275-50CE-85F1-F872A2BA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A28E3-4274-8084-A374-72C367EAD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0A6FB-3DC3-B475-2B5E-3CDAB78F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23C26-F632-DEC5-D5A3-ED65465E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48E75-3E58-C820-5C72-BB5E7B28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80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0FFD8-A9E5-E484-0551-C1DDF0B97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2490-DEDF-C213-D8D1-8443CCA21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342C8-624C-359C-86DA-B3D97EFD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63425-DAC0-FAE7-F570-48DFDDAE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D41F-39D0-FFAA-E083-67F6C0D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29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FB40-3187-CB32-CF00-F6DA05DB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656D4-DC65-F348-99D1-CA2794B62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E1E2E-47E6-4520-A37E-12046A0A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60D11-DE07-0B07-CCB2-513701968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8352A-7B57-6D65-3D3C-29ED8E4A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2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7FA6-FE41-01AF-68A0-11BB6DE4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8E4DF-7E44-D817-99B2-8D16E222E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45D02-C39E-3076-AC73-4C0098C9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F1F3C-1048-3660-C177-B37BDE5C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F8D4C-CDA8-AD95-366E-93413E10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93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0E79-0B56-4D16-EB6A-C476110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55BA-2EFE-1B9E-D5C8-11C7881CD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C3D86-377E-198B-33F8-2F953E870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725A4-3BD7-70D7-A1DA-57D87136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61D4C-27A2-057C-5483-43135D01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03C61-7306-054D-2A83-5E23D1FA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8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4331-056E-F11F-F6B8-4A8B52AF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20868-B61A-FA1D-54C1-FD435A211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2A99F-92E4-DC7D-31A0-59E91A13E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9926A-E1FC-CBE3-D6E4-DE2FC3997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51FF63-21B2-7CA0-3765-57D6E75A0C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566A20-D564-BCB3-0E33-A583C890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D77DFF-67A8-EDE0-D006-291B453F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DCDC8-0BE1-0BFF-BB84-09C61FC5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67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560C-2CC4-7376-0040-BEE8B680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9F962-FEAC-7FD3-4F24-48E9C2C1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46FE3-B3FB-634D-E1EC-F8BAC6EE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4067F-F869-0613-3BCB-B220B383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97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D9A42-F994-1955-CB83-388497B4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B0424-5543-D43D-3399-2461345B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ED521-6B39-EF1C-F5F7-E82EE239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13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63EA-B0E3-A1B9-BD44-6F64172E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65B67-DE90-DE36-13B4-049EA4E73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3E161-9824-114A-CFE5-891B162CD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D837A-F98E-E731-A7BD-0C4A72E57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92E18-5BA6-5A24-3D1F-0D15D8C1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8A17E-3020-C8E0-E88A-07CF4439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86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84A7-611E-FB00-3F10-6961F345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1DB3EB-F89F-4962-2029-D21EE175E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FE12F-9062-FC91-CCE1-2BB6BED5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87427-C839-9A0D-6739-DC69E6EB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CCAC1-10CB-8C33-FA2E-AC409E0A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01BD6-AEBB-7CB2-E6EA-1584E610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20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00490-771F-78D1-4085-20661DFE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D94BD-1A9F-24CA-70E6-234F8B8B6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B491D-46D5-77D2-706D-D054BC9D3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CA97B7-2441-4D98-B9FC-F6983CDC3E38}" type="datetimeFigureOut">
              <a:rPr lang="en-GB" smtClean="0"/>
              <a:t>01/03/2026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47EDF-B193-500E-2DB1-22DD31513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598E-1720-4CB5-7A2B-5E892C261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C74C31-6A99-4A6C-98E1-2F7F6A639A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73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4D34A9BE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AE3EAE8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GUHACK (1)">
            <a:hlinkClick r:id="" action="ppaction://media"/>
            <a:extLst>
              <a:ext uri="{FF2B5EF4-FFF2-40B4-BE49-F238E27FC236}">
                <a16:creationId xmlns:a16="http://schemas.microsoft.com/office/drawing/2014/main" id="{8B365761-1DCA-7666-3251-C337C184D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9780" y="937008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DF0D-58B7-5FCE-FA3E-CE448497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9867-8912-ACA9-3BD5-C0BEDA7E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gamification results in pro-environmental behaviour (Wolf, 2020)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1A51-833F-4B2A-EA3D-C2FAE553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47D90-2E33-0C6D-22A3-56B35748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8" y="1716996"/>
            <a:ext cx="11181184" cy="4600677"/>
          </a:xfrm>
          <a:prstGeom prst="rect">
            <a:avLst/>
          </a:prstGeom>
        </p:spPr>
      </p:pic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BFA6FD2-02B9-348C-DB7C-2B29B898C9C0}"/>
              </a:ext>
            </a:extLst>
          </p:cNvPr>
          <p:cNvSpPr/>
          <p:nvPr/>
        </p:nvSpPr>
        <p:spPr>
          <a:xfrm rot="10800000">
            <a:off x="8093476" y="4645980"/>
            <a:ext cx="1553592" cy="78419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C1417-CE0A-8165-E203-F457D214D9BB}"/>
              </a:ext>
            </a:extLst>
          </p:cNvPr>
          <p:cNvSpPr txBox="1"/>
          <p:nvPr/>
        </p:nvSpPr>
        <p:spPr>
          <a:xfrm>
            <a:off x="8093927" y="5473389"/>
            <a:ext cx="19142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How do we make sure people keep their intention and </a:t>
            </a:r>
            <a:r>
              <a:rPr lang="en-US" err="1"/>
              <a:t>behaviour</a:t>
            </a:r>
            <a:r>
              <a:rPr lang="en-US"/>
              <a:t>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9FC75F7-CF9D-CF63-94E6-CE6BBBF01A6C}"/>
              </a:ext>
            </a:extLst>
          </p:cNvPr>
          <p:cNvSpPr/>
          <p:nvPr/>
        </p:nvSpPr>
        <p:spPr>
          <a:xfrm>
            <a:off x="10008218" y="5705706"/>
            <a:ext cx="1923584" cy="743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E1530571-CC5B-1EF7-AF4D-D54A196CD487}"/>
              </a:ext>
            </a:extLst>
          </p:cNvPr>
          <p:cNvSpPr/>
          <p:nvPr/>
        </p:nvSpPr>
        <p:spPr>
          <a:xfrm>
            <a:off x="8121354" y="2480785"/>
            <a:ext cx="1553592" cy="78419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35B9-72B3-1C4C-A781-64884564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</a:t>
            </a:r>
            <a:r>
              <a:rPr lang="en-US" err="1"/>
              <a:t>behaviour</a:t>
            </a:r>
            <a:r>
              <a:rPr lang="en-US"/>
              <a:t> through operant 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A92A-4D0E-96A6-2982-06502F5E1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49016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/>
              <a:t>Positive reinforcement </a:t>
            </a:r>
            <a:r>
              <a:rPr lang="en-GB"/>
              <a:t>– good behaviour =&gt; ecosystem grows, encouraging messages</a:t>
            </a:r>
          </a:p>
          <a:p>
            <a:endParaRPr lang="en-GB"/>
          </a:p>
          <a:p>
            <a:r>
              <a:rPr lang="en-GB" b="1"/>
              <a:t>Positive punishment </a:t>
            </a:r>
            <a:r>
              <a:rPr lang="en-GB"/>
              <a:t>– bad behaviour =&gt; ecosystem dies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Skinner's Quadrants Series - Part I - The Crossover Trainer's Blog">
            <a:extLst>
              <a:ext uri="{FF2B5EF4-FFF2-40B4-BE49-F238E27FC236}">
                <a16:creationId xmlns:a16="http://schemas.microsoft.com/office/drawing/2014/main" id="{0330E7A0-03BE-DDD2-D01B-353BB4C1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" b="8839"/>
          <a:stretch>
            <a:fillRect/>
          </a:stretch>
        </p:blipFill>
        <p:spPr>
          <a:xfrm>
            <a:off x="6692932" y="1286845"/>
            <a:ext cx="4951443" cy="48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8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C7CF7-F81D-D5E8-32AC-901EAF859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6216"/>
          <a:stretch>
            <a:fillRect/>
          </a:stretch>
        </p:blipFill>
        <p:spPr>
          <a:xfrm>
            <a:off x="6489078" y="1416521"/>
            <a:ext cx="5705585" cy="4293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A9CC7-FCF3-7451-2BE9-BC9746D1B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3" y="1416521"/>
            <a:ext cx="5890976" cy="45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8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D19E3-5272-886A-C979-2C616712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5" r="25046" b="-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94E97-6DE1-2CCC-FEFC-5B0FDE79E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SCIENCE SCIENCE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F9AD2-E1ED-4DA0-AB76-9DDD79A09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https://linktr.ee/barbora.illithova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50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B0BFB-3C56-507F-547D-696995BA5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treeRoute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99087-7A69-E596-6F60-2F3F1800A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Group: Unnamed</a:t>
            </a:r>
          </a:p>
          <a:p>
            <a:pPr algn="l"/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357B2-E9FC-A121-E0AB-892AD5AC6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10" y="-83"/>
            <a:ext cx="2111995" cy="2111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B69B2-1BFE-BB60-7F55-469AA15B2A4F}"/>
              </a:ext>
            </a:extLst>
          </p:cNvPr>
          <p:cNvSpPr txBox="1"/>
          <p:nvPr/>
        </p:nvSpPr>
        <p:spPr>
          <a:xfrm>
            <a:off x="2831770" y="1927636"/>
            <a:ext cx="226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/>
              <a:t>Better Way to Travel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9D2AD-C4EB-6CEC-B119-27DA48BF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6" y="298706"/>
            <a:ext cx="1826416" cy="1734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5D259-920A-E0FE-3857-0B2813CB1A04}"/>
              </a:ext>
            </a:extLst>
          </p:cNvPr>
          <p:cNvSpPr txBox="1"/>
          <p:nvPr/>
        </p:nvSpPr>
        <p:spPr>
          <a:xfrm>
            <a:off x="10273553" y="115844"/>
            <a:ext cx="1711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CORE29 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4DC77F9A-B0B2-BEBE-9DBF-0F651A920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751" y="0"/>
            <a:ext cx="3164099" cy="6858000"/>
          </a:xfrm>
          <a:prstGeom prst="rect">
            <a:avLst/>
          </a:prstGeom>
        </p:spPr>
      </p:pic>
      <p:pic>
        <p:nvPicPr>
          <p:cNvPr id="9" name="Picture 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37DB575F-4CC6-40C4-CCBD-744333784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080" y="-5443"/>
            <a:ext cx="316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(1)">
            <a:hlinkClick r:id="" action="ppaction://media"/>
            <a:extLst>
              <a:ext uri="{FF2B5EF4-FFF2-40B4-BE49-F238E27FC236}">
                <a16:creationId xmlns:a16="http://schemas.microsoft.com/office/drawing/2014/main" id="{28EB08C9-FB91-4749-EC94-98CBE340E5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286" y="620486"/>
            <a:ext cx="10330542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9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0DBE-7C52-C34F-EC1F-9D6E8FCE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does the science say?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44DB2-3671-9227-93E6-6B0F6669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GB"/>
              <a:t>Individual lifestyle choices drive climate change, biodiversity loss,</a:t>
            </a:r>
            <a:r>
              <a:rPr lang="en-GB">
                <a:ea typeface="+mn-lt"/>
                <a:cs typeface="+mn-lt"/>
              </a:rPr>
              <a:t> (Foleyet al. 2005),</a:t>
            </a:r>
            <a:r>
              <a:rPr lang="en-GB"/>
              <a:t> and water scarcity</a:t>
            </a:r>
            <a:r>
              <a:rPr lang="en-GB">
                <a:ea typeface="+mn-lt"/>
                <a:cs typeface="+mn-lt"/>
              </a:rPr>
              <a:t> (Wada and Bierkens2014). </a:t>
            </a:r>
            <a:endParaRPr lang="en-US"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GB"/>
              <a:t>These pressures will worsen as population and wealth grow -</a:t>
            </a:r>
            <a:r>
              <a:rPr lang="en-GB">
                <a:ea typeface="+mn-lt"/>
                <a:cs typeface="+mn-lt"/>
              </a:rPr>
              <a:t>(Ferrara and Serrat 2008)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GB"/>
              <a:t>Changing human </a:t>
            </a:r>
            <a:r>
              <a:rPr lang="en-GB" err="1"/>
              <a:t>behavior</a:t>
            </a:r>
            <a:r>
              <a:rPr lang="en-GB"/>
              <a:t> is key to solving environmental challenges </a:t>
            </a:r>
            <a:r>
              <a:rPr lang="en-GB">
                <a:ea typeface="+mn-lt"/>
                <a:cs typeface="+mn-lt"/>
              </a:rPr>
              <a:t>(Fischer et al. 2012; Cowling 2014)</a:t>
            </a:r>
          </a:p>
          <a:p>
            <a:pPr>
              <a:buFont typeface="Calibri" panose="020B0604020202020204" pitchFamily="34" charset="0"/>
              <a:buChar char="-"/>
            </a:pPr>
            <a:endParaRPr lang="en-GB"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GB">
                <a:ea typeface="+mn-lt"/>
                <a:cs typeface="+mn-lt"/>
              </a:rPr>
              <a:t>How?</a:t>
            </a:r>
            <a:endParaRPr lang="en-US"/>
          </a:p>
          <a:p>
            <a:pPr marL="0" indent="0">
              <a:buNone/>
            </a:pPr>
            <a:endParaRPr lang="en-GB" sz="1200">
              <a:solidFill>
                <a:srgbClr val="1F1F1F"/>
              </a:solidFill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2969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44818-555F-56C7-7506-98C1314B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10CA-358D-0695-7DCB-9334BCB0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Decisions </a:t>
            </a:r>
            <a:r>
              <a:rPr lang="en-GB" err="1"/>
              <a:t>decisions</a:t>
            </a:r>
            <a:r>
              <a:rPr lang="en-GB"/>
              <a:t> </a:t>
            </a:r>
            <a:r>
              <a:rPr lang="en-GB" err="1"/>
              <a:t>decisions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F982-2137-EE74-1F18-A272491C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System 1 decision making involves fast, effortless thinking we make via shortcuts, because we are 'cognitive misers’. (</a:t>
            </a:r>
            <a:r>
              <a:rPr lang="en-GB" err="1">
                <a:solidFill>
                  <a:srgbClr val="000000"/>
                </a:solidFill>
                <a:ea typeface="+mn-lt"/>
                <a:cs typeface="+mn-lt"/>
              </a:rPr>
              <a:t>WeeS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.-C., Choong, W.-W. and Low, S.-T. (2021).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System 2 decision involves deliberate thinking. It is more effortful, takes longer, but it is also the pathway to considering the environment. (Wee, S.-C., Choong, W.-W. and Low, S.-T. (2021).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When travelling, people will often gravitate towards </a:t>
            </a:r>
            <a:r>
              <a:rPr lang="en-GB" err="1">
                <a:solidFill>
                  <a:srgbClr val="000000"/>
                </a:solidFill>
                <a:ea typeface="+mn-lt"/>
                <a:cs typeface="+mn-lt"/>
              </a:rPr>
              <a:t>SYstem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 1 thinking. How does our app help them get to System 2 thinking? </a:t>
            </a:r>
          </a:p>
          <a:p>
            <a:pPr marL="0" indent="0">
              <a:buNone/>
            </a:pP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3434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2C1C-0C60-9FB6-D24F-23AEE4ED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97F5-177D-30F6-B18A-94F31B3E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Behavioural Nudging Theory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B0A54-9955-606C-F773-0E4FC6597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We use the psychological principles of </a:t>
            </a:r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behavioural nudging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 (Thaler and </a:t>
            </a:r>
            <a:r>
              <a:rPr lang="en-GB" err="1">
                <a:solidFill>
                  <a:srgbClr val="000000"/>
                </a:solidFill>
                <a:ea typeface="+mn-lt"/>
                <a:cs typeface="+mn-lt"/>
              </a:rPr>
              <a:t>Sustein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, 2008).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Nudging is an effective policy tool that align goals and action in behavioural change in the general public (Momsen and </a:t>
            </a:r>
            <a:r>
              <a:rPr lang="en-GB" err="1">
                <a:solidFill>
                  <a:srgbClr val="000000"/>
                </a:solidFill>
                <a:ea typeface="+mn-lt"/>
                <a:cs typeface="+mn-lt"/>
              </a:rPr>
              <a:t>Stoerk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, 2014).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GB">
                <a:solidFill>
                  <a:srgbClr val="1F1F1F"/>
                </a:solidFill>
                <a:ea typeface="+mn-lt"/>
                <a:cs typeface="+mn-lt"/>
              </a:rPr>
              <a:t>Nudging has gained the support and recommendation in promoting pro-environmental behaviour change (Karlsen and Andersen, 2019; Lehner et al., 2016; Sunstein, 2014)</a:t>
            </a:r>
            <a:endParaRPr lang="en-GB">
              <a:solidFill>
                <a:srgbClr val="1F1F1F"/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endParaRPr lang="en-GB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89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2234C-F661-B0A5-4BA7-56C5D3ABC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6177-2214-CCBA-DD82-3A28611E5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gamification results in pro-environmental behaviour (Wolf, 2020)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6D998-0662-12B5-D212-95B18D14B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475A1-3A06-B73B-1BC9-631972FA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8" y="1716996"/>
            <a:ext cx="11181184" cy="4600677"/>
          </a:xfrm>
          <a:prstGeom prst="rect">
            <a:avLst/>
          </a:prstGeom>
        </p:spPr>
      </p:pic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5045942-690D-9984-D430-ED15ABB8A39D}"/>
              </a:ext>
            </a:extLst>
          </p:cNvPr>
          <p:cNvSpPr/>
          <p:nvPr/>
        </p:nvSpPr>
        <p:spPr>
          <a:xfrm rot="10800000">
            <a:off x="8093476" y="4645980"/>
            <a:ext cx="1553592" cy="78419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E0630-DFD5-F24E-1056-EE6D36FEA014}"/>
              </a:ext>
            </a:extLst>
          </p:cNvPr>
          <p:cNvSpPr txBox="1"/>
          <p:nvPr/>
        </p:nvSpPr>
        <p:spPr>
          <a:xfrm>
            <a:off x="8093927" y="5473389"/>
            <a:ext cx="19142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How do we make sure people keep their intention and </a:t>
            </a:r>
            <a:r>
              <a:rPr lang="en-US" err="1"/>
              <a:t>behaviour</a:t>
            </a:r>
            <a:r>
              <a:rPr lang="en-US"/>
              <a:t>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F00DE53-8F2F-A766-EE6B-FEDE7C99328A}"/>
              </a:ext>
            </a:extLst>
          </p:cNvPr>
          <p:cNvSpPr/>
          <p:nvPr/>
        </p:nvSpPr>
        <p:spPr>
          <a:xfrm>
            <a:off x="10008218" y="5705706"/>
            <a:ext cx="1923584" cy="743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2BB776DD-3F6F-69AC-7662-011AEC1A06B0}"/>
              </a:ext>
            </a:extLst>
          </p:cNvPr>
          <p:cNvSpPr/>
          <p:nvPr/>
        </p:nvSpPr>
        <p:spPr>
          <a:xfrm>
            <a:off x="8121354" y="2480785"/>
            <a:ext cx="1553592" cy="78419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9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4F95D-8C03-7E78-F958-AD23A035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87" r="6777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2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F0B13-D7D2-6835-0BA4-A1F9901A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7" b="290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78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treeRoute</vt:lpstr>
      <vt:lpstr>PowerPoint Presentation</vt:lpstr>
      <vt:lpstr>What does the science say?</vt:lpstr>
      <vt:lpstr>Decisions decisions decisions</vt:lpstr>
      <vt:lpstr>Behavioural Nudging Theory</vt:lpstr>
      <vt:lpstr>How gamification results in pro-environmental behaviour (Wolf, 2020)</vt:lpstr>
      <vt:lpstr>PowerPoint Presentation</vt:lpstr>
      <vt:lpstr>PowerPoint Presentation</vt:lpstr>
      <vt:lpstr>How gamification results in pro-environmental behaviour (Wolf, 2020)</vt:lpstr>
      <vt:lpstr>Learning behaviour through operant conditioning</vt:lpstr>
      <vt:lpstr>PowerPoint Presentation</vt:lpstr>
      <vt:lpstr>SCIENCE SCIENCE SCIENCE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Matúš Illith</dc:creator>
  <cp:revision>4</cp:revision>
  <dcterms:created xsi:type="dcterms:W3CDTF">2026-03-01T00:44:34Z</dcterms:created>
  <dcterms:modified xsi:type="dcterms:W3CDTF">2026-03-01T11:48:12Z</dcterms:modified>
</cp:coreProperties>
</file>